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534" y="-10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3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9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5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2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2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3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7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7646-4807-B344-91CE-E72D3D2BCB6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46274-88D9-FE4A-BB5D-FA8AC012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7834" y="246544"/>
            <a:ext cx="4861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2B9157"/>
                </a:solidFill>
                <a:latin typeface="Univers 65 Bold"/>
                <a:cs typeface="Univers 65 Bold"/>
              </a:rPr>
              <a:t>9</a:t>
            </a:r>
            <a:r>
              <a:rPr lang="en-US" sz="2800" baseline="30000" smtClean="0">
                <a:solidFill>
                  <a:srgbClr val="2B9157"/>
                </a:solidFill>
                <a:latin typeface="Univers 65 Bold"/>
                <a:cs typeface="Univers 65 Bold"/>
              </a:rPr>
              <a:t>th</a:t>
            </a:r>
            <a:r>
              <a:rPr lang="en-US" sz="2800" smtClean="0">
                <a:solidFill>
                  <a:srgbClr val="2B9157"/>
                </a:solidFill>
                <a:latin typeface="Univers 65 Bold"/>
                <a:cs typeface="Univers 65 Bold"/>
              </a:rPr>
              <a:t> </a:t>
            </a:r>
            <a:r>
              <a:rPr lang="en-US" sz="2800" dirty="0" smtClean="0">
                <a:solidFill>
                  <a:srgbClr val="2B9157"/>
                </a:solidFill>
                <a:latin typeface="Univers 65 Bold"/>
                <a:cs typeface="Univers 65 Bold"/>
              </a:rPr>
              <a:t>Annual Avera/SDSU Research Symposium</a:t>
            </a:r>
            <a:endParaRPr lang="en-US" sz="2800" dirty="0">
              <a:solidFill>
                <a:srgbClr val="2B9157"/>
              </a:solidFill>
              <a:latin typeface="Univers 65 Bold"/>
              <a:cs typeface="Univers 65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613" y="1355760"/>
            <a:ext cx="444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Univers 55"/>
                <a:cs typeface="Univers 55"/>
              </a:rPr>
              <a:t>Wednesday, </a:t>
            </a:r>
            <a:r>
              <a:rPr lang="en-US" sz="1600" dirty="0" smtClean="0">
                <a:latin typeface="Univers 55"/>
                <a:cs typeface="Univers 55"/>
              </a:rPr>
              <a:t>October 25</a:t>
            </a:r>
            <a:r>
              <a:rPr lang="en-US" sz="1600" dirty="0" smtClean="0">
                <a:latin typeface="Univers 55"/>
                <a:cs typeface="Univers 55"/>
              </a:rPr>
              <a:t> </a:t>
            </a:r>
            <a:r>
              <a:rPr lang="en-US" sz="1600" dirty="0" smtClean="0">
                <a:latin typeface="Univers 55"/>
                <a:cs typeface="Univers 55"/>
              </a:rPr>
              <a:t>• 8:30 a.m. – 4 p.m.</a:t>
            </a:r>
            <a:endParaRPr lang="en-US" sz="1600" dirty="0">
              <a:latin typeface="Univers 55"/>
              <a:cs typeface="Univers 55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7093" y="1674862"/>
            <a:ext cx="412507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Univers 45 Light"/>
                <a:cs typeface="Univers 45 Light"/>
              </a:rPr>
              <a:t>McCrory</a:t>
            </a:r>
            <a:r>
              <a:rPr lang="en-US" sz="1200" dirty="0">
                <a:latin typeface="Univers 45 Light"/>
                <a:cs typeface="Univers 45 Light"/>
              </a:rPr>
              <a:t> Gardens Education and Visitor Center </a:t>
            </a:r>
          </a:p>
          <a:p>
            <a:r>
              <a:rPr lang="en-US" sz="1050" dirty="0">
                <a:latin typeface="Univers 45 Light"/>
                <a:cs typeface="Univers 45 Light"/>
              </a:rPr>
              <a:t>631 22</a:t>
            </a:r>
            <a:r>
              <a:rPr lang="en-US" sz="1050" baseline="30000" dirty="0">
                <a:latin typeface="Univers 45 Light"/>
                <a:cs typeface="Univers 45 Light"/>
              </a:rPr>
              <a:t>nd</a:t>
            </a:r>
            <a:r>
              <a:rPr lang="en-US" sz="1050" dirty="0">
                <a:latin typeface="Univers 45 Light"/>
                <a:cs typeface="Univers 45 Light"/>
              </a:rPr>
              <a:t> Ave., Brookings, SD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0827" y="2195428"/>
            <a:ext cx="4861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B9157"/>
                </a:solidFill>
                <a:latin typeface="Univers 45 Light"/>
                <a:cs typeface="Univers 45 Light"/>
              </a:rPr>
              <a:t>Conference Agenda</a:t>
            </a:r>
            <a:endParaRPr lang="en-US" dirty="0">
              <a:solidFill>
                <a:srgbClr val="2B9157"/>
              </a:solidFill>
              <a:latin typeface="Univers 45 Light"/>
              <a:cs typeface="Univers 45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154" y="2802792"/>
            <a:ext cx="7141820" cy="687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8:30 a.m.</a:t>
            </a:r>
            <a:r>
              <a:rPr lang="en-US" baseline="30000" dirty="0"/>
              <a:t>		</a:t>
            </a:r>
            <a:r>
              <a:rPr lang="en-US" b="1" baseline="30000" dirty="0" smtClean="0"/>
              <a:t>Welcome </a:t>
            </a:r>
            <a:r>
              <a:rPr lang="en-US" b="1" baseline="30000" dirty="0"/>
              <a:t>and </a:t>
            </a:r>
            <a:r>
              <a:rPr lang="en-US" b="1" baseline="30000" dirty="0" smtClean="0"/>
              <a:t>Prayer:  </a:t>
            </a:r>
          </a:p>
          <a:p>
            <a:r>
              <a:rPr lang="en-US" b="1" baseline="30000" dirty="0"/>
              <a:t>	</a:t>
            </a:r>
            <a:r>
              <a:rPr lang="en-US" b="1" baseline="30000" dirty="0" smtClean="0"/>
              <a:t>			</a:t>
            </a:r>
            <a:r>
              <a:rPr lang="en-US" sz="1800" i="1" baseline="30000" dirty="0" smtClean="0"/>
              <a:t>Steve  Statz, </a:t>
            </a:r>
            <a:r>
              <a:rPr lang="en-US" sz="1800" i="1" baseline="30000" dirty="0" err="1" smtClean="0"/>
              <a:t>RPh</a:t>
            </a:r>
            <a:r>
              <a:rPr lang="en-US" sz="1800" i="1" baseline="30000" dirty="0" smtClean="0"/>
              <a:t>, MBA, Sr. Vice President of Business Development, Avera</a:t>
            </a:r>
            <a:r>
              <a:rPr lang="en-US" sz="1800" i="1" baseline="30000" dirty="0"/>
              <a:t>	</a:t>
            </a:r>
            <a:r>
              <a:rPr lang="en-US" sz="1800" i="1" baseline="30000" dirty="0" smtClean="0"/>
              <a:t/>
            </a:r>
            <a:br>
              <a:rPr lang="en-US" sz="1800" i="1" baseline="30000" dirty="0" smtClean="0"/>
            </a:br>
            <a:r>
              <a:rPr lang="en-US" sz="1800" i="1" baseline="30000" dirty="0" smtClean="0"/>
              <a:t>				Barry Dunn, President, South Dakota State University</a:t>
            </a:r>
            <a:r>
              <a:rPr lang="en-US" baseline="30000" dirty="0"/>
              <a:t>	</a:t>
            </a:r>
          </a:p>
          <a:p>
            <a:r>
              <a:rPr lang="en-US" b="1" baseline="30000" dirty="0"/>
              <a:t> </a:t>
            </a:r>
            <a:endParaRPr lang="en-US" baseline="30000" dirty="0"/>
          </a:p>
          <a:p>
            <a:r>
              <a:rPr lang="en-US" b="1" baseline="30000" dirty="0" smtClean="0"/>
              <a:t>8:45 a.m</a:t>
            </a:r>
            <a:r>
              <a:rPr lang="en-US" baseline="30000" dirty="0" smtClean="0"/>
              <a:t>.</a:t>
            </a:r>
            <a:r>
              <a:rPr lang="en-US" baseline="30000" dirty="0"/>
              <a:t>	</a:t>
            </a:r>
            <a:r>
              <a:rPr lang="en-US" baseline="30000" dirty="0" smtClean="0"/>
              <a:t>	</a:t>
            </a:r>
            <a:r>
              <a:rPr lang="en-US" b="1" baseline="30000" dirty="0" smtClean="0"/>
              <a:t>Mining </a:t>
            </a:r>
            <a:r>
              <a:rPr lang="en-US" b="1" baseline="30000" dirty="0"/>
              <a:t>the Gut </a:t>
            </a:r>
            <a:r>
              <a:rPr lang="en-US" b="1" baseline="30000" dirty="0" err="1"/>
              <a:t>Microbiota</a:t>
            </a:r>
            <a:r>
              <a:rPr lang="en-US" b="1" baseline="30000" dirty="0"/>
              <a:t> for Antibiotic </a:t>
            </a:r>
            <a:r>
              <a:rPr lang="en-US" b="1" baseline="30000" dirty="0" smtClean="0"/>
              <a:t>Alternatives</a:t>
            </a:r>
          </a:p>
          <a:p>
            <a:r>
              <a:rPr lang="en-US" b="1" baseline="30000" dirty="0"/>
              <a:t>	</a:t>
            </a:r>
            <a:r>
              <a:rPr lang="en-US" b="1" baseline="30000" dirty="0" smtClean="0"/>
              <a:t>			</a:t>
            </a:r>
            <a:r>
              <a:rPr lang="en-US" sz="1800" i="1" baseline="30000" dirty="0" smtClean="0"/>
              <a:t>Joy </a:t>
            </a:r>
            <a:r>
              <a:rPr lang="en-US" sz="1800" i="1" baseline="30000" dirty="0" err="1"/>
              <a:t>Scaria</a:t>
            </a:r>
            <a:r>
              <a:rPr lang="en-US" sz="1800" i="1" baseline="30000" dirty="0"/>
              <a:t>, PhD, Assistant Professor, South Dakota State University</a:t>
            </a:r>
          </a:p>
          <a:p>
            <a:r>
              <a:rPr lang="en-US" baseline="30000" dirty="0"/>
              <a:t>	</a:t>
            </a:r>
            <a:endParaRPr lang="en-US" b="1" baseline="30000" dirty="0" smtClean="0"/>
          </a:p>
          <a:p>
            <a:r>
              <a:rPr lang="en-US" b="1" baseline="30000" dirty="0" smtClean="0"/>
              <a:t>9:45 a.m.</a:t>
            </a:r>
            <a:r>
              <a:rPr lang="en-US" baseline="30000" dirty="0" smtClean="0"/>
              <a:t> </a:t>
            </a:r>
            <a:r>
              <a:rPr lang="en-US" baseline="30000" dirty="0"/>
              <a:t>	</a:t>
            </a:r>
            <a:r>
              <a:rPr lang="en-US" baseline="30000" dirty="0" smtClean="0"/>
              <a:t>	</a:t>
            </a:r>
            <a:r>
              <a:rPr lang="en-US" b="1" baseline="30000" dirty="0"/>
              <a:t>A Tale of Two Stories: Patient Preference for Multiple Sclerosis </a:t>
            </a:r>
            <a:r>
              <a:rPr lang="en-US" b="1" baseline="30000" dirty="0" smtClean="0"/>
              <a:t>					Treatments </a:t>
            </a:r>
            <a:r>
              <a:rPr lang="en-US" b="1" baseline="30000" dirty="0"/>
              <a:t>and Patient Engagement in Multiple Sclerosis Research” </a:t>
            </a:r>
            <a:endParaRPr lang="en-US" b="1" baseline="30000" dirty="0" smtClean="0"/>
          </a:p>
          <a:p>
            <a:r>
              <a:rPr lang="en-US" b="1" i="1" baseline="30000" dirty="0"/>
              <a:t>	</a:t>
            </a:r>
            <a:r>
              <a:rPr lang="en-US" b="1" i="1" baseline="30000" dirty="0" smtClean="0"/>
              <a:t>			</a:t>
            </a:r>
            <a:r>
              <a:rPr lang="en-US" sz="1800" i="1" baseline="30000" dirty="0" err="1" smtClean="0"/>
              <a:t>Surachat</a:t>
            </a:r>
            <a:r>
              <a:rPr lang="en-US" sz="1800" i="1" baseline="30000" dirty="0" smtClean="0"/>
              <a:t> </a:t>
            </a:r>
            <a:r>
              <a:rPr lang="en-US" sz="1800" i="1" baseline="30000" dirty="0" err="1"/>
              <a:t>Ngorsuraches</a:t>
            </a:r>
            <a:r>
              <a:rPr lang="en-US" sz="1800" i="1" baseline="30000" dirty="0"/>
              <a:t>, Ph.D., Associate Professor </a:t>
            </a:r>
            <a:r>
              <a:rPr lang="en-US" sz="1800" i="1" baseline="30000" dirty="0" err="1" smtClean="0"/>
              <a:t>Dept</a:t>
            </a:r>
            <a:r>
              <a:rPr lang="en-US" sz="1800" i="1" baseline="30000" dirty="0" smtClean="0"/>
              <a:t> of Pharmacy  Practice</a:t>
            </a:r>
            <a:r>
              <a:rPr lang="en-US" sz="1800" i="1" baseline="30000" dirty="0"/>
              <a:t>, </a:t>
            </a:r>
            <a:r>
              <a:rPr lang="en-US" sz="1800" i="1" baseline="30000" dirty="0" smtClean="0"/>
              <a:t>				College </a:t>
            </a:r>
            <a:r>
              <a:rPr lang="en-US" sz="1800" i="1" baseline="30000" dirty="0"/>
              <a:t>of Pharmacy </a:t>
            </a:r>
            <a:r>
              <a:rPr lang="en-US" sz="1800" i="1" baseline="30000" dirty="0" smtClean="0"/>
              <a:t>&amp; </a:t>
            </a:r>
            <a:r>
              <a:rPr lang="en-US" sz="1800" i="1" baseline="30000" dirty="0"/>
              <a:t>Allied Health Professions, </a:t>
            </a:r>
            <a:r>
              <a:rPr lang="en-US" sz="1800" i="1" baseline="30000" dirty="0" smtClean="0"/>
              <a:t>South </a:t>
            </a:r>
            <a:r>
              <a:rPr lang="en-US" sz="1800" i="1" baseline="30000" dirty="0"/>
              <a:t>Dakota State University </a:t>
            </a:r>
            <a:r>
              <a:rPr lang="en-US" i="1" baseline="30000" dirty="0"/>
              <a:t>	</a:t>
            </a:r>
            <a:r>
              <a:rPr lang="en-US" baseline="30000" dirty="0" smtClean="0"/>
              <a:t>					</a:t>
            </a:r>
            <a:endParaRPr lang="en-US" b="1" baseline="30000" dirty="0" smtClean="0"/>
          </a:p>
          <a:p>
            <a:r>
              <a:rPr lang="en-US" b="1" baseline="30000" dirty="0" smtClean="0"/>
              <a:t>10:45 a.m.</a:t>
            </a:r>
            <a:r>
              <a:rPr lang="en-US" baseline="30000" dirty="0"/>
              <a:t>	 </a:t>
            </a:r>
            <a:r>
              <a:rPr lang="en-US" baseline="30000" dirty="0" smtClean="0"/>
              <a:t>	</a:t>
            </a:r>
            <a:r>
              <a:rPr lang="en-US" b="1" baseline="30000" dirty="0" smtClean="0"/>
              <a:t>Networking </a:t>
            </a:r>
            <a:r>
              <a:rPr lang="en-US" b="1" baseline="30000" dirty="0"/>
              <a:t>Break and </a:t>
            </a:r>
            <a:r>
              <a:rPr lang="en-US" b="1" u="sng" baseline="30000" dirty="0"/>
              <a:t>Poster Display #1  </a:t>
            </a:r>
            <a:endParaRPr lang="en-US" baseline="30000" dirty="0"/>
          </a:p>
          <a:p>
            <a:r>
              <a:rPr lang="en-US" b="1" baseline="30000" dirty="0"/>
              <a:t> </a:t>
            </a:r>
            <a:endParaRPr lang="en-US" baseline="30000" dirty="0"/>
          </a:p>
          <a:p>
            <a:r>
              <a:rPr lang="en-US" b="1" baseline="30000" dirty="0"/>
              <a:t>11:15 </a:t>
            </a:r>
            <a:r>
              <a:rPr lang="en-US" b="1" baseline="30000" dirty="0" smtClean="0"/>
              <a:t>a.m.</a:t>
            </a:r>
            <a:r>
              <a:rPr lang="en-US" baseline="30000" dirty="0" smtClean="0"/>
              <a:t> </a:t>
            </a:r>
            <a:r>
              <a:rPr lang="en-US" baseline="30000" dirty="0"/>
              <a:t>	</a:t>
            </a:r>
            <a:r>
              <a:rPr lang="en-US" baseline="30000" dirty="0" smtClean="0"/>
              <a:t>	</a:t>
            </a:r>
            <a:r>
              <a:rPr lang="en-US" b="1" baseline="30000" dirty="0" smtClean="0"/>
              <a:t>Resistant </a:t>
            </a:r>
            <a:r>
              <a:rPr lang="en-US" b="1" baseline="30000" dirty="0"/>
              <a:t>Starch: Impact on Intestinal </a:t>
            </a:r>
            <a:r>
              <a:rPr lang="en-US" b="1" baseline="30000" dirty="0" err="1"/>
              <a:t>Microbiome</a:t>
            </a:r>
            <a:r>
              <a:rPr lang="en-US" b="1" baseline="30000" dirty="0"/>
              <a:t> and Metabolic </a:t>
            </a:r>
            <a:r>
              <a:rPr lang="en-US" b="1" baseline="30000" dirty="0" smtClean="0"/>
              <a:t>				Health</a:t>
            </a:r>
            <a:br>
              <a:rPr lang="en-US" b="1" baseline="30000" dirty="0" smtClean="0"/>
            </a:br>
            <a:r>
              <a:rPr lang="en-US" b="1" baseline="30000" dirty="0" smtClean="0"/>
              <a:t>				</a:t>
            </a:r>
            <a:r>
              <a:rPr lang="en-US" sz="1800" i="1" baseline="30000" dirty="0" err="1" smtClean="0"/>
              <a:t>Moul</a:t>
            </a:r>
            <a:r>
              <a:rPr lang="en-US" sz="1800" i="1" baseline="30000" dirty="0" smtClean="0"/>
              <a:t> </a:t>
            </a:r>
            <a:r>
              <a:rPr lang="en-US" sz="1800" i="1" baseline="30000" dirty="0"/>
              <a:t>Dey, </a:t>
            </a:r>
            <a:r>
              <a:rPr lang="en-US" sz="1800" i="1" baseline="30000" dirty="0" smtClean="0"/>
              <a:t>PhD, Associate Professor,</a:t>
            </a:r>
            <a:r>
              <a:rPr lang="en-US" sz="1800" i="1" dirty="0" smtClean="0"/>
              <a:t> </a:t>
            </a:r>
            <a:r>
              <a:rPr lang="en-US" sz="1800" i="1" baseline="30000" dirty="0"/>
              <a:t>South Dakota State University </a:t>
            </a:r>
            <a:r>
              <a:rPr lang="en-US" sz="1800" baseline="30000" dirty="0"/>
              <a:t>	</a:t>
            </a:r>
            <a:r>
              <a:rPr lang="en-US" sz="1800" baseline="30000" dirty="0" smtClean="0"/>
              <a:t>			</a:t>
            </a:r>
            <a:endParaRPr lang="en-US" sz="1800" baseline="30000" dirty="0"/>
          </a:p>
          <a:p>
            <a:r>
              <a:rPr lang="en-US" b="1" baseline="30000" dirty="0"/>
              <a:t>12:15 </a:t>
            </a:r>
            <a:r>
              <a:rPr lang="en-US" b="1" baseline="30000" dirty="0" smtClean="0"/>
              <a:t>p.m. </a:t>
            </a:r>
            <a:r>
              <a:rPr lang="en-US" b="1" baseline="30000" dirty="0"/>
              <a:t>	</a:t>
            </a:r>
            <a:r>
              <a:rPr lang="en-US" b="1" baseline="30000" dirty="0" smtClean="0"/>
              <a:t>	Lunch </a:t>
            </a:r>
            <a:endParaRPr lang="en-US" baseline="30000" dirty="0"/>
          </a:p>
          <a:p>
            <a:r>
              <a:rPr lang="en-US" b="1" baseline="30000" dirty="0"/>
              <a:t> </a:t>
            </a:r>
            <a:endParaRPr lang="en-US" baseline="30000" dirty="0"/>
          </a:p>
          <a:p>
            <a:r>
              <a:rPr lang="en-US" b="1" baseline="30000" dirty="0" smtClean="0"/>
              <a:t>1:30 p.m.</a:t>
            </a:r>
            <a:r>
              <a:rPr lang="en-US" baseline="30000" dirty="0"/>
              <a:t>		</a:t>
            </a:r>
            <a:r>
              <a:rPr lang="en-US" b="1" baseline="30000" dirty="0" smtClean="0"/>
              <a:t>Oncology Research</a:t>
            </a:r>
          </a:p>
          <a:p>
            <a:r>
              <a:rPr lang="en-US" sz="1800" b="1" baseline="30000" dirty="0"/>
              <a:t>	</a:t>
            </a:r>
            <a:r>
              <a:rPr lang="en-US" sz="1800" b="1" baseline="30000" dirty="0" smtClean="0"/>
              <a:t>			</a:t>
            </a:r>
            <a:r>
              <a:rPr lang="en-US" sz="1800" i="1" baseline="30000" dirty="0" smtClean="0"/>
              <a:t>David </a:t>
            </a:r>
            <a:r>
              <a:rPr lang="en-US" sz="1800" i="1" baseline="30000" dirty="0"/>
              <a:t>Starks, MD MPH, Avera Medical Group Gynecologic Oncology </a:t>
            </a:r>
            <a:r>
              <a:rPr lang="en-US" b="1" baseline="30000" dirty="0" smtClean="0"/>
              <a:t>	</a:t>
            </a:r>
            <a:r>
              <a:rPr lang="en-US" b="1" baseline="30000" dirty="0"/>
              <a:t>	</a:t>
            </a:r>
            <a:endParaRPr lang="en-US" baseline="30000" dirty="0"/>
          </a:p>
          <a:p>
            <a:r>
              <a:rPr lang="en-US" b="1" baseline="30000" dirty="0" smtClean="0"/>
              <a:t>2:30 p.m.	</a:t>
            </a:r>
            <a:r>
              <a:rPr lang="en-US" b="1" baseline="30000" dirty="0"/>
              <a:t>	</a:t>
            </a:r>
            <a:r>
              <a:rPr lang="en-US" b="1" baseline="30000" dirty="0" smtClean="0"/>
              <a:t>Networking </a:t>
            </a:r>
            <a:r>
              <a:rPr lang="en-US" b="1" baseline="30000" dirty="0"/>
              <a:t>Break &amp; </a:t>
            </a:r>
            <a:r>
              <a:rPr lang="en-US" b="1" u="sng" baseline="30000" dirty="0"/>
              <a:t>Poster </a:t>
            </a:r>
            <a:r>
              <a:rPr lang="en-US" b="1" u="sng" baseline="30000" dirty="0" smtClean="0"/>
              <a:t>Display #</a:t>
            </a:r>
            <a:r>
              <a:rPr lang="en-US" b="1" u="sng" baseline="30000" dirty="0"/>
              <a:t>2</a:t>
            </a:r>
            <a:r>
              <a:rPr lang="en-US" b="1" baseline="30000" dirty="0"/>
              <a:t> </a:t>
            </a:r>
            <a:r>
              <a:rPr lang="en-US" b="1" baseline="30000" dirty="0" smtClean="0"/>
              <a:t> - </a:t>
            </a:r>
            <a:r>
              <a:rPr lang="en-US" b="1" i="1" baseline="30000" dirty="0" smtClean="0"/>
              <a:t>Ice </a:t>
            </a:r>
            <a:r>
              <a:rPr lang="en-US" b="1" i="1" baseline="30000" dirty="0"/>
              <a:t>Cream Social </a:t>
            </a:r>
            <a:endParaRPr lang="en-US" i="1" baseline="30000" dirty="0"/>
          </a:p>
          <a:p>
            <a:r>
              <a:rPr lang="en-US" b="1" baseline="30000" dirty="0"/>
              <a:t> </a:t>
            </a:r>
            <a:endParaRPr lang="en-US" baseline="30000" dirty="0"/>
          </a:p>
          <a:p>
            <a:r>
              <a:rPr lang="en-US" b="1" baseline="30000" dirty="0" smtClean="0"/>
              <a:t>3:00</a:t>
            </a:r>
            <a:r>
              <a:rPr lang="en-US" b="1" dirty="0" smtClean="0"/>
              <a:t> </a:t>
            </a:r>
            <a:r>
              <a:rPr lang="en-US" b="1" baseline="30000" dirty="0" smtClean="0"/>
              <a:t>p.m.	</a:t>
            </a:r>
            <a:r>
              <a:rPr lang="en-US" baseline="30000" dirty="0"/>
              <a:t>	</a:t>
            </a:r>
            <a:r>
              <a:rPr lang="en-US" b="1" baseline="30000" dirty="0" smtClean="0"/>
              <a:t>Virtual Care, Genetics </a:t>
            </a:r>
            <a:r>
              <a:rPr lang="en-US" b="1" baseline="30000" dirty="0"/>
              <a:t>and A</a:t>
            </a:r>
            <a:r>
              <a:rPr lang="en-US" b="1" baseline="30000" dirty="0" smtClean="0"/>
              <a:t>ccountable Care Organizations</a:t>
            </a:r>
            <a:br>
              <a:rPr lang="en-US" b="1" baseline="30000" dirty="0" smtClean="0"/>
            </a:br>
            <a:r>
              <a:rPr lang="en-US" b="1" baseline="30000" dirty="0" smtClean="0"/>
              <a:t>				</a:t>
            </a:r>
            <a:r>
              <a:rPr lang="en-US" sz="1800" i="1" baseline="30000" dirty="0" smtClean="0"/>
              <a:t>Tad </a:t>
            </a:r>
            <a:r>
              <a:rPr lang="en-US" sz="1800" i="1" baseline="30000" dirty="0"/>
              <a:t>Jacobs, DO, Chief Medical Officer, Avera Medical Group</a:t>
            </a:r>
          </a:p>
          <a:p>
            <a:r>
              <a:rPr lang="en-US" baseline="30000" dirty="0"/>
              <a:t>			</a:t>
            </a:r>
          </a:p>
          <a:p>
            <a:r>
              <a:rPr lang="en-US" b="1" baseline="30000" dirty="0" smtClean="0"/>
              <a:t>4:00</a:t>
            </a:r>
            <a:r>
              <a:rPr lang="en-US" b="1" dirty="0" smtClean="0"/>
              <a:t> </a:t>
            </a:r>
            <a:r>
              <a:rPr lang="en-US" b="1" baseline="30000" dirty="0" smtClean="0"/>
              <a:t>p.m.</a:t>
            </a:r>
            <a:r>
              <a:rPr lang="en-US" baseline="30000" dirty="0"/>
              <a:t>		</a:t>
            </a:r>
            <a:r>
              <a:rPr lang="en-US" b="1" baseline="30000" dirty="0" smtClean="0"/>
              <a:t>Conclusion</a:t>
            </a:r>
            <a:r>
              <a:rPr lang="en-US" baseline="30000" dirty="0"/>
              <a:t>	</a:t>
            </a:r>
          </a:p>
          <a:p>
            <a:r>
              <a:rPr lang="en-US" baseline="30000" dirty="0"/>
              <a:t> </a:t>
            </a:r>
          </a:p>
          <a:p>
            <a:endParaRPr lang="en-US" baseline="30000" dirty="0"/>
          </a:p>
        </p:txBody>
      </p:sp>
      <p:pic>
        <p:nvPicPr>
          <p:cNvPr id="4" name="Picture 3" descr="template 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72619" cy="2595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063" y="1692905"/>
            <a:ext cx="479154" cy="10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35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Graphics11</dc:creator>
  <cp:lastModifiedBy>Vonda Reed</cp:lastModifiedBy>
  <cp:revision>35</cp:revision>
  <cp:lastPrinted>2015-09-29T21:25:32Z</cp:lastPrinted>
  <dcterms:created xsi:type="dcterms:W3CDTF">2014-04-11T13:51:21Z</dcterms:created>
  <dcterms:modified xsi:type="dcterms:W3CDTF">2017-09-26T18:15:17Z</dcterms:modified>
</cp:coreProperties>
</file>